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22"/>
  </p:notesMasterIdLst>
  <p:sldIdLst>
    <p:sldId id="324" r:id="rId2"/>
    <p:sldId id="357" r:id="rId3"/>
    <p:sldId id="383" r:id="rId4"/>
    <p:sldId id="384" r:id="rId5"/>
    <p:sldId id="385" r:id="rId6"/>
    <p:sldId id="391" r:id="rId7"/>
    <p:sldId id="386" r:id="rId8"/>
    <p:sldId id="390" r:id="rId9"/>
    <p:sldId id="398" r:id="rId10"/>
    <p:sldId id="387" r:id="rId11"/>
    <p:sldId id="388" r:id="rId12"/>
    <p:sldId id="389" r:id="rId13"/>
    <p:sldId id="392" r:id="rId14"/>
    <p:sldId id="393" r:id="rId15"/>
    <p:sldId id="394" r:id="rId16"/>
    <p:sldId id="395" r:id="rId17"/>
    <p:sldId id="396" r:id="rId18"/>
    <p:sldId id="382" r:id="rId19"/>
    <p:sldId id="397" r:id="rId20"/>
    <p:sldId id="35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D29500"/>
    <a:srgbClr val="373C6B"/>
    <a:srgbClr val="55658D"/>
    <a:srgbClr val="1A3F6C"/>
    <a:srgbClr val="E6E6E6"/>
    <a:srgbClr val="535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7" autoAdjust="0"/>
    <p:restoredTop sz="88827" autoAdjust="0"/>
  </p:normalViewPr>
  <p:slideViewPr>
    <p:cSldViewPr snapToGrid="0">
      <p:cViewPr varScale="1">
        <p:scale>
          <a:sx n="69" d="100"/>
          <a:sy n="69" d="100"/>
        </p:scale>
        <p:origin x="9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1C56C-4C3B-4ABB-AB1A-FE94F4393D5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197E-5124-4C44-B111-3AF004DBD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0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am Gaoyang Guan from Zhejiang University.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</a:t>
            </a:r>
            <a:r>
              <a:rPr lang="en-US" baseline="0" dirty="0" smtClean="0"/>
              <a:t> I am going to talk about “</a:t>
            </a:r>
            <a:r>
              <a:rPr lang="en-US" altLang="zh-CN" sz="1600" b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Accelerating Mobile Applications at the Network Edge with Software-Programmable FPGAs</a:t>
            </a:r>
            <a:r>
              <a:rPr lang="en-US" altLang="zh-CN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B197E-5124-4C44-B111-3AF004DBDD6A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11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2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38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13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average RTT to their optimal Amazon EC2 instance is 74 </a:t>
            </a:r>
            <a:r>
              <a:rPr lang="en-US" altLang="zh-CN" sz="16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77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2.9x shorter than the cloud offloading case because of the shorter RTT, even with a delay of 0 </a:t>
            </a:r>
            <a:r>
              <a:rPr lang="en-US" altLang="zh-CN" sz="16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altLang="zh-CN" sz="16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33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2.9x shorter than the cloud offloading case because of the shorter RTT, even with a delay of 0 </a:t>
            </a:r>
            <a:r>
              <a:rPr lang="en-US" altLang="zh-CN" sz="16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altLang="zh-CN" sz="16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8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2.9x shorter than the cloud offloading case because of the shorter RTT, even with a delay of 0 </a:t>
            </a:r>
            <a:r>
              <a:rPr lang="en-US" altLang="zh-CN" sz="16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altLang="zh-CN" sz="16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24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altLang="zh-CN" dirty="0" smtClean="0"/>
              <a:t>Help them “see” and understand how the received response changed (e.g., a higher/lower SNR)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59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37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5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00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9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09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87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42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8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BA8A-49C3-4343-A91F-BA8869CA45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1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BE72-FC8A-4D94-9207-5547B2BC9AB6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76135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pPr algn="r"/>
            <a:fld id="{C8FB5A18-D654-4759-B2EC-A7793F083C4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3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B21BD-C660-458B-8592-D5B467EAB179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6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A3AD2-980C-4ED2-817C-54877AC0C1EF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5AF-4EF9-4619-8B1B-F468622E19AD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2745" y="6479020"/>
            <a:ext cx="2057400" cy="365125"/>
          </a:xfrm>
        </p:spPr>
        <p:txBody>
          <a:bodyPr/>
          <a:lstStyle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C8FB5A18-D654-4759-B2EC-A7793F083C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222-A72C-4B44-BA2E-BACF370C1A0F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C8FB5A18-D654-4759-B2EC-A7793F083C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2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EEE4-0E6D-4204-AF7C-03A0A6DC4842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91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2291-747F-499D-9621-F0CE7C126A71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02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0917-0F0D-4BA9-A1B3-E7C5BB4CB57C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72745" y="6479020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pPr algn="r"/>
            <a:fld id="{C8FB5A18-D654-4759-B2EC-A7793F083C4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7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E38-C1A0-45A4-90B9-6887C5569735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76136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pPr algn="r"/>
            <a:fld id="{C8FB5A18-D654-4759-B2EC-A7793F083C4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266D-769B-4756-BF78-AF47B6782245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0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291A-D668-4CE4-8B69-BFE43748D793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4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F00E-E1BC-4DC7-920F-38F858FF3899}" type="datetime1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2745" y="64790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2000" b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fld id="{C8FB5A18-D654-4759-B2EC-A7793F083C46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4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/>
          <p:nvPr/>
        </p:nvSpPr>
        <p:spPr>
          <a:xfrm>
            <a:off x="3412" y="1908232"/>
            <a:ext cx="9144000" cy="1808153"/>
          </a:xfrm>
          <a:prstGeom prst="rect">
            <a:avLst/>
          </a:prstGeom>
          <a:solidFill>
            <a:srgbClr val="0070C0"/>
          </a:solidFill>
        </p:spPr>
        <p:txBody>
          <a:bodyPr wrap="square" lIns="121884" tIns="60943" rIns="121884" bIns="60943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Cross-Platform Support for Rapid Development of </a:t>
            </a:r>
            <a:r>
              <a:rPr lang="en-US" altLang="zh-CN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Mobile Acoustic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Sensing Applications</a:t>
            </a:r>
          </a:p>
          <a:p>
            <a:pPr algn="ctr">
              <a:lnSpc>
                <a:spcPct val="150000"/>
              </a:lnSpc>
            </a:pPr>
            <a:r>
              <a:rPr lang="en-US" altLang="zh-CN" sz="7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0" y="468368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b="1" dirty="0">
                <a:ea typeface="微软雅黑" pitchFamily="34" charset="-122"/>
              </a:rPr>
              <a:t>Yu-Chih </a:t>
            </a:r>
            <a:r>
              <a:rPr lang="it-IT" altLang="zh-CN" b="1" dirty="0" smtClean="0">
                <a:ea typeface="微软雅黑" pitchFamily="34" charset="-122"/>
              </a:rPr>
              <a:t>Tung</a:t>
            </a:r>
            <a:r>
              <a:rPr lang="it-IT" altLang="zh-CN" b="1" dirty="0">
                <a:ea typeface="微软雅黑" pitchFamily="34" charset="-122"/>
              </a:rPr>
              <a:t>, Duc </a:t>
            </a:r>
            <a:r>
              <a:rPr lang="it-IT" altLang="zh-CN" b="1" dirty="0" smtClean="0">
                <a:ea typeface="微软雅黑" pitchFamily="34" charset="-122"/>
              </a:rPr>
              <a:t>Bui</a:t>
            </a:r>
            <a:r>
              <a:rPr lang="it-IT" altLang="zh-CN" b="1" dirty="0">
                <a:ea typeface="微软雅黑" pitchFamily="34" charset="-122"/>
              </a:rPr>
              <a:t>, Kang G. Shin</a:t>
            </a:r>
            <a:endParaRPr lang="it-IT" altLang="zh-CN" b="1" dirty="0" smtClean="0">
              <a:ea typeface="微软雅黑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accent6"/>
                </a:solidFill>
                <a:ea typeface="微软雅黑" pitchFamily="34" charset="-122"/>
              </a:rPr>
              <a:t>The University of Michigan</a:t>
            </a:r>
            <a:endParaRPr lang="zh-CN" altLang="en-US" b="1" dirty="0">
              <a:solidFill>
                <a:schemeClr val="accent6"/>
              </a:solidFill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011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373C6B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ACM </a:t>
            </a:r>
            <a:r>
              <a:rPr lang="en-US" sz="4000" dirty="0" err="1" smtClean="0">
                <a:solidFill>
                  <a:srgbClr val="373C6B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MobiSys</a:t>
            </a:r>
            <a:r>
              <a:rPr lang="en-US" sz="4000" dirty="0" smtClean="0">
                <a:solidFill>
                  <a:srgbClr val="373C6B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2018</a:t>
            </a:r>
            <a:endParaRPr lang="en-US" sz="4000" dirty="0">
              <a:solidFill>
                <a:srgbClr val="373C6B"/>
              </a:solidFill>
              <a:latin typeface="Impact" panose="020B08060309020502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2364" y="3975943"/>
            <a:ext cx="3434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ea typeface="微软雅黑" pitchFamily="34" charset="-122"/>
                <a:cs typeface="Arial" panose="020B0604020202020204" pitchFamily="34" charset="0"/>
              </a:rPr>
              <a:t>Presenter: </a:t>
            </a:r>
            <a:r>
              <a:rPr lang="en-US" altLang="zh-CN" sz="2400" b="1" dirty="0" err="1">
                <a:solidFill>
                  <a:srgbClr val="0070C0"/>
                </a:solidFill>
                <a:ea typeface="微软雅黑" pitchFamily="34" charset="-122"/>
                <a:cs typeface="Arial" panose="020B0604020202020204" pitchFamily="34" charset="0"/>
              </a:rPr>
              <a:t>Gaoyang</a:t>
            </a:r>
            <a:r>
              <a:rPr lang="en-US" altLang="zh-CN" sz="2400" b="1" dirty="0">
                <a:solidFill>
                  <a:srgbClr val="0070C0"/>
                </a:solidFill>
                <a:ea typeface="微软雅黑" pitchFamily="34" charset="-122"/>
                <a:cs typeface="Arial" panose="020B0604020202020204" pitchFamily="34" charset="0"/>
              </a:rPr>
              <a:t> Guan</a:t>
            </a:r>
            <a:endParaRPr lang="zh-CN" altLang="en-US" sz="2400" b="1" dirty="0">
              <a:solidFill>
                <a:srgbClr val="0070C0"/>
              </a:solidFill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58" y="1099319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3C6B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Munich, Germany</a:t>
            </a:r>
          </a:p>
        </p:txBody>
      </p:sp>
      <p:pic>
        <p:nvPicPr>
          <p:cNvPr id="1026" name="Picture 2" descr="https://www.sigmobile.org/mobisys/2018/images/logos/ac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42" y="5881030"/>
            <a:ext cx="832556" cy="8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90" y="5879084"/>
            <a:ext cx="834501" cy="8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 – Sonar Sensing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802167" y="920163"/>
            <a:ext cx="5548544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4" y="1002508"/>
            <a:ext cx="8717872" cy="2641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84" y="3560500"/>
            <a:ext cx="3857453" cy="3297500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6" idx="0"/>
          </p:cNvCxnSpPr>
          <p:nvPr/>
        </p:nvCxnSpPr>
        <p:spPr>
          <a:xfrm flipH="1" flipV="1">
            <a:off x="1331650" y="2334828"/>
            <a:ext cx="1018661" cy="12256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409" y="3560500"/>
            <a:ext cx="3929154" cy="3299855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0" idx="0"/>
          </p:cNvCxnSpPr>
          <p:nvPr/>
        </p:nvCxnSpPr>
        <p:spPr>
          <a:xfrm flipH="1" flipV="1">
            <a:off x="1331651" y="1761123"/>
            <a:ext cx="5273335" cy="1799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06978" y="5042781"/>
            <a:ext cx="3662585" cy="8419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30696" y="4195574"/>
            <a:ext cx="151464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accent1"/>
                </a:solidFill>
              </a:rPr>
              <a:t>Sensing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12" name="矩形 11"/>
          <p:cNvSpPr/>
          <p:nvPr/>
        </p:nvSpPr>
        <p:spPr>
          <a:xfrm>
            <a:off x="417242" y="3924103"/>
            <a:ext cx="3861794" cy="6207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39670" y="4112422"/>
            <a:ext cx="99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accent1"/>
                </a:solidFill>
              </a:rPr>
              <a:t>Config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7242" y="4703166"/>
            <a:ext cx="3861794" cy="8828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296709" y="5110938"/>
            <a:ext cx="9204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</a:rPr>
              <a:t>Signal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7242" y="5735259"/>
            <a:ext cx="3861794" cy="11088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86713" y="6373464"/>
            <a:ext cx="11757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</a:rPr>
              <a:t>Settings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 - Inter-Device Movement Sensing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5309" y="920163"/>
            <a:ext cx="8735627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140056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Controlling multiple devices to sense simultaneously</a:t>
            </a:r>
            <a:endParaRPr lang="en-US" altLang="zh-CN" sz="2400" dirty="0" smtClean="0"/>
          </a:p>
        </p:txBody>
      </p:sp>
      <p:pic>
        <p:nvPicPr>
          <p:cNvPr id="5" name="LibAS Demo - Movement Sens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133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 </a:t>
            </a:r>
            <a:r>
              <a:rPr lang="en-US" altLang="zh-CN" sz="3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GUI for Activity Fingerprinting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5309" y="920163"/>
            <a:ext cx="8735627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140056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Realize similar fingerprinting </a:t>
            </a:r>
            <a:r>
              <a:rPr lang="en-US" sz="2400" dirty="0"/>
              <a:t>apps without </a:t>
            </a:r>
            <a:r>
              <a:rPr lang="en-US" sz="2400" dirty="0" smtClean="0"/>
              <a:t>writing any code</a:t>
            </a:r>
            <a:endParaRPr lang="en-US" altLang="zh-CN" sz="2400" dirty="0" smtClean="0"/>
          </a:p>
        </p:txBody>
      </p:sp>
      <p:pic>
        <p:nvPicPr>
          <p:cNvPr id="2" name="LibAS Demo - Fingerprinting G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012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Experimental Setup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31817" y="920163"/>
            <a:ext cx="7402286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705393" y="1825625"/>
            <a:ext cx="7933509" cy="4909130"/>
          </a:xfrm>
        </p:spPr>
        <p:txBody>
          <a:bodyPr/>
          <a:lstStyle/>
          <a:p>
            <a:r>
              <a:rPr lang="en-US" b="1" dirty="0" smtClean="0"/>
              <a:t>Sensing Server </a:t>
            </a:r>
            <a:r>
              <a:rPr lang="en-US" dirty="0" smtClean="0"/>
              <a:t>- 2013 </a:t>
            </a:r>
            <a:r>
              <a:rPr lang="en-US" dirty="0"/>
              <a:t>MacBook </a:t>
            </a:r>
            <a:r>
              <a:rPr lang="en-US" dirty="0" smtClean="0"/>
              <a:t>Air</a:t>
            </a:r>
          </a:p>
          <a:p>
            <a:pPr lvl="1"/>
            <a:r>
              <a:rPr lang="en-US" altLang="zh-CN" dirty="0"/>
              <a:t>1.3 GHz </a:t>
            </a:r>
            <a:r>
              <a:rPr lang="en-US" altLang="zh-CN" dirty="0" smtClean="0"/>
              <a:t>CPU</a:t>
            </a:r>
          </a:p>
          <a:p>
            <a:pPr lvl="1"/>
            <a:r>
              <a:rPr lang="en-US" altLang="zh-CN" dirty="0"/>
              <a:t>8GB RAM</a:t>
            </a:r>
            <a:endParaRPr lang="en-US" dirty="0" smtClean="0"/>
          </a:p>
          <a:p>
            <a:r>
              <a:rPr lang="en-US" b="1" dirty="0" smtClean="0"/>
              <a:t>Sensing Device</a:t>
            </a:r>
            <a:endParaRPr lang="en-US" b="1" dirty="0" smtClean="0"/>
          </a:p>
          <a:p>
            <a:pPr lvl="1"/>
            <a:r>
              <a:rPr lang="en-US" altLang="zh-CN" dirty="0" smtClean="0"/>
              <a:t>iPhone 5c/6s</a:t>
            </a:r>
          </a:p>
          <a:p>
            <a:pPr lvl="1"/>
            <a:r>
              <a:rPr lang="en-US" altLang="zh-CN" dirty="0" smtClean="0"/>
              <a:t>Android </a:t>
            </a:r>
            <a:r>
              <a:rPr lang="en-US" altLang="zh-CN" dirty="0"/>
              <a:t>Nexus </a:t>
            </a:r>
            <a:r>
              <a:rPr lang="en-US" altLang="zh-CN" dirty="0" smtClean="0"/>
              <a:t>6P</a:t>
            </a:r>
          </a:p>
          <a:p>
            <a:pPr lvl="1"/>
            <a:r>
              <a:rPr lang="en-US" altLang="zh-CN" dirty="0"/>
              <a:t>Galaxy </a:t>
            </a:r>
            <a:r>
              <a:rPr lang="en-US" altLang="zh-CN" dirty="0" smtClean="0"/>
              <a:t>S4/S5</a:t>
            </a:r>
          </a:p>
          <a:p>
            <a:pPr lvl="1"/>
            <a:r>
              <a:rPr lang="en-US" altLang="zh-CN" dirty="0" err="1"/>
              <a:t>Zenwatch</a:t>
            </a:r>
            <a:r>
              <a:rPr lang="en-US" altLang="zh-CN" dirty="0"/>
              <a:t> </a:t>
            </a:r>
            <a:r>
              <a:rPr lang="en-US" altLang="zh-CN" dirty="0" smtClean="0"/>
              <a:t>3</a:t>
            </a:r>
          </a:p>
          <a:p>
            <a:pPr lvl="1"/>
            <a:r>
              <a:rPr lang="en-US" altLang="zh-CN" dirty="0" err="1"/>
              <a:t>Tizen</a:t>
            </a:r>
            <a:r>
              <a:rPr lang="en-US" altLang="zh-CN" dirty="0"/>
              <a:t> Gear S3</a:t>
            </a:r>
            <a:endParaRPr lang="en-US" altLang="zh-CN" dirty="0" smtClean="0"/>
          </a:p>
          <a:p>
            <a:r>
              <a:rPr lang="en-US" b="1" dirty="0" err="1" smtClean="0"/>
              <a:t>WiFi</a:t>
            </a:r>
            <a:endParaRPr lang="en-US" b="1" dirty="0" smtClean="0"/>
          </a:p>
          <a:p>
            <a:pPr lvl="1"/>
            <a:r>
              <a:rPr lang="en-US" dirty="0" smtClean="0"/>
              <a:t>802.11n </a:t>
            </a:r>
            <a:r>
              <a:rPr lang="en-US" dirty="0" err="1"/>
              <a:t>WiFi</a:t>
            </a:r>
            <a:r>
              <a:rPr lang="en-US" dirty="0"/>
              <a:t> router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Evaluation Results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99992" y="920163"/>
            <a:ext cx="4698749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66205" y="1031890"/>
            <a:ext cx="7933509" cy="4351338"/>
          </a:xfrm>
        </p:spPr>
        <p:txBody>
          <a:bodyPr/>
          <a:lstStyle/>
          <a:p>
            <a:r>
              <a:rPr lang="en-US" b="1" dirty="0" smtClean="0"/>
              <a:t>Overhead</a:t>
            </a:r>
          </a:p>
          <a:p>
            <a:pPr lvl="1"/>
            <a:r>
              <a:rPr lang="en-US" dirty="0" smtClean="0"/>
              <a:t>Dummy</a:t>
            </a:r>
          </a:p>
          <a:p>
            <a:pPr lvl="2"/>
            <a:r>
              <a:rPr lang="en-US" dirty="0" smtClean="0"/>
              <a:t>Null message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0-hop 10ms</a:t>
            </a:r>
          </a:p>
          <a:p>
            <a:pPr lvl="3"/>
            <a:r>
              <a:rPr lang="en-US" dirty="0" smtClean="0"/>
              <a:t>6ms Java socket</a:t>
            </a:r>
          </a:p>
          <a:p>
            <a:pPr lvl="3"/>
            <a:r>
              <a:rPr lang="en-US" dirty="0" smtClean="0"/>
              <a:t>4ms processing</a:t>
            </a:r>
          </a:p>
          <a:p>
            <a:pPr lvl="1"/>
            <a:r>
              <a:rPr lang="en-US" dirty="0" smtClean="0"/>
              <a:t>Sonar</a:t>
            </a:r>
          </a:p>
          <a:p>
            <a:pPr lvl="2"/>
            <a:r>
              <a:rPr lang="en-US" dirty="0" smtClean="0"/>
              <a:t>Sonar Sensing App</a:t>
            </a:r>
          </a:p>
          <a:p>
            <a:pPr lvl="1"/>
            <a:r>
              <a:rPr lang="en-US" dirty="0" smtClean="0"/>
              <a:t>5x Sonar</a:t>
            </a:r>
          </a:p>
          <a:p>
            <a:pPr lvl="2"/>
            <a:r>
              <a:rPr lang="en-US" dirty="0" smtClean="0"/>
              <a:t>Benefit from </a:t>
            </a:r>
          </a:p>
          <a:p>
            <a:pPr marL="914400" lvl="2" indent="0">
              <a:buNone/>
            </a:pPr>
            <a:r>
              <a:rPr lang="en-US" dirty="0" smtClean="0"/>
              <a:t>    offloading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67" y="2080919"/>
            <a:ext cx="4699268" cy="385020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6699564" y="4590107"/>
            <a:ext cx="469374" cy="615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558988" y="4116104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10ms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168938" y="4427145"/>
            <a:ext cx="173061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463583" y="2589292"/>
            <a:ext cx="43597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678135" y="2589292"/>
            <a:ext cx="0" cy="183785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Evaluation Results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66205" y="1031890"/>
            <a:ext cx="7933509" cy="4351338"/>
          </a:xfrm>
        </p:spPr>
        <p:txBody>
          <a:bodyPr/>
          <a:lstStyle/>
          <a:p>
            <a:r>
              <a:rPr lang="en-US" b="1" dirty="0" smtClean="0"/>
              <a:t>Adaptability</a:t>
            </a:r>
          </a:p>
          <a:p>
            <a:pPr lvl="1"/>
            <a:r>
              <a:rPr lang="en-US" dirty="0" smtClean="0"/>
              <a:t>Platform </a:t>
            </a:r>
            <a:r>
              <a:rPr lang="en-US" dirty="0"/>
              <a:t>heterogeneity</a:t>
            </a:r>
            <a:endParaRPr 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2" y="2124597"/>
            <a:ext cx="8550722" cy="40137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92119" y="6245102"/>
            <a:ext cx="5653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/>
              <a:t>Automatic gain </a:t>
            </a:r>
            <a:r>
              <a:rPr lang="en-US" altLang="zh-CN" sz="2400" dirty="0" smtClean="0"/>
              <a:t>control</a:t>
            </a:r>
            <a:r>
              <a:rPr lang="en-US" altLang="zh-CN" sz="2400" dirty="0"/>
              <a:t> (AGC)</a:t>
            </a:r>
            <a:r>
              <a:rPr lang="en-US" altLang="zh-CN" sz="2400" dirty="0" smtClean="0"/>
              <a:t> detections</a:t>
            </a:r>
            <a:endParaRPr lang="en-US" altLang="zh-CN" sz="24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2199992" y="920163"/>
            <a:ext cx="4698749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Evaluation Results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66205" y="1031890"/>
            <a:ext cx="7933509" cy="4351338"/>
          </a:xfrm>
        </p:spPr>
        <p:txBody>
          <a:bodyPr/>
          <a:lstStyle/>
          <a:p>
            <a:r>
              <a:rPr lang="en-US" b="1" dirty="0" smtClean="0"/>
              <a:t>Adaptability</a:t>
            </a:r>
          </a:p>
          <a:p>
            <a:pPr lvl="1"/>
            <a:r>
              <a:rPr lang="en-US" smtClean="0"/>
              <a:t>Device </a:t>
            </a:r>
            <a:r>
              <a:rPr lang="en-US" dirty="0"/>
              <a:t>heterogeneity</a:t>
            </a:r>
            <a:endParaRPr 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2" y="2160006"/>
            <a:ext cx="8402228" cy="34466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065006" y="2483272"/>
            <a:ext cx="469374" cy="17446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24430" y="2009270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22kHz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0" y="5657833"/>
            <a:ext cx="9144001" cy="11353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This hardware heterogeneity calls for a careful design of </a:t>
            </a:r>
            <a:r>
              <a:rPr lang="en-US" altLang="zh-CN" sz="2800" b="1" dirty="0" smtClean="0"/>
              <a:t>sensing signals </a:t>
            </a:r>
            <a:r>
              <a:rPr lang="en-US" altLang="zh-CN" sz="2800" b="1" dirty="0"/>
              <a:t>and algorithms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274633" y="3241142"/>
            <a:ext cx="2217517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116586" y="2625506"/>
            <a:ext cx="2375564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492150" y="2625506"/>
            <a:ext cx="0" cy="6518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199992" y="920163"/>
            <a:ext cx="4698749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 Experience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66205" y="1031890"/>
            <a:ext cx="7933509" cy="4351338"/>
          </a:xfrm>
        </p:spPr>
        <p:txBody>
          <a:bodyPr/>
          <a:lstStyle/>
          <a:p>
            <a:r>
              <a:rPr lang="en-US" dirty="0" smtClean="0"/>
              <a:t>Users</a:t>
            </a:r>
          </a:p>
          <a:p>
            <a:pPr lvl="1"/>
            <a:r>
              <a:rPr lang="en-US" dirty="0"/>
              <a:t>Engineer </a:t>
            </a:r>
            <a:r>
              <a:rPr lang="en-US" dirty="0" err="1" smtClean="0"/>
              <a:t>A@a</a:t>
            </a:r>
            <a:r>
              <a:rPr lang="en-US" dirty="0" smtClean="0"/>
              <a:t> </a:t>
            </a:r>
            <a:r>
              <a:rPr lang="en-US" dirty="0"/>
              <a:t>major smartphone </a:t>
            </a:r>
            <a:r>
              <a:rPr lang="en-US" dirty="0" smtClean="0"/>
              <a:t>manufacturer, 200M/y</a:t>
            </a:r>
          </a:p>
          <a:p>
            <a:pPr lvl="1"/>
            <a:r>
              <a:rPr lang="en-US" altLang="zh-CN" dirty="0"/>
              <a:t>Student B and C are CS </a:t>
            </a:r>
            <a:r>
              <a:rPr lang="en-US" altLang="zh-CN" dirty="0" smtClean="0"/>
              <a:t>PhD students</a:t>
            </a:r>
          </a:p>
          <a:p>
            <a:r>
              <a:rPr lang="en-US" altLang="zh-CN" dirty="0" smtClean="0"/>
              <a:t>Benefits </a:t>
            </a:r>
            <a:r>
              <a:rPr lang="en-US" altLang="zh-CN" dirty="0"/>
              <a:t>of Using </a:t>
            </a:r>
            <a:r>
              <a:rPr lang="en-US" altLang="zh-CN" dirty="0" err="1"/>
              <a:t>LibAS</a:t>
            </a:r>
            <a:endParaRPr lang="en-US" dirty="0" smtClean="0"/>
          </a:p>
          <a:p>
            <a:pPr lvl="1"/>
            <a:r>
              <a:rPr lang="en-US" dirty="0" smtClean="0"/>
              <a:t>The visualization </a:t>
            </a:r>
            <a:r>
              <a:rPr lang="en-US" dirty="0"/>
              <a:t>provided by </a:t>
            </a:r>
            <a:r>
              <a:rPr lang="en-US" dirty="0" err="1"/>
              <a:t>LibAS’s</a:t>
            </a:r>
            <a:r>
              <a:rPr lang="en-US" dirty="0"/>
              <a:t> remote </a:t>
            </a:r>
            <a:r>
              <a:rPr lang="en-US" dirty="0" smtClean="0"/>
              <a:t>mode</a:t>
            </a:r>
          </a:p>
          <a:p>
            <a:pPr lvl="1"/>
            <a:r>
              <a:rPr lang="en-US" dirty="0" err="1" smtClean="0"/>
              <a:t>LibAS’s</a:t>
            </a:r>
            <a:r>
              <a:rPr lang="en-US" dirty="0" smtClean="0"/>
              <a:t> abstraction helped them </a:t>
            </a:r>
            <a:r>
              <a:rPr lang="en-US" b="1" dirty="0"/>
              <a:t>focus on </a:t>
            </a:r>
            <a:r>
              <a:rPr lang="en-US" dirty="0"/>
              <a:t>developing the core sensing </a:t>
            </a:r>
            <a:r>
              <a:rPr lang="en-US" dirty="0" smtClean="0"/>
              <a:t>algorithm</a:t>
            </a:r>
          </a:p>
          <a:p>
            <a:pPr lvl="1"/>
            <a:r>
              <a:rPr lang="en-US" altLang="zh-CN" dirty="0" smtClean="0"/>
              <a:t>Code reduction</a:t>
            </a:r>
            <a:endParaRPr 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2199992" y="920163"/>
            <a:ext cx="4698749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712" y="4058005"/>
            <a:ext cx="5834500" cy="2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574596" y="162106"/>
            <a:ext cx="815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Compared </a:t>
            </a:r>
            <a:r>
              <a:rPr lang="en-US" altLang="zh-CN" sz="3600" dirty="0" smtClean="0"/>
              <a:t>with </a:t>
            </a:r>
            <a:r>
              <a:rPr lang="en-US" altLang="zh-CN" sz="3600" dirty="0"/>
              <a:t>TinyLink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037028" y="920163"/>
            <a:ext cx="5196689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714102" y="1258432"/>
            <a:ext cx="8230722" cy="5332315"/>
          </a:xfrm>
        </p:spPr>
        <p:txBody>
          <a:bodyPr>
            <a:normAutofit/>
          </a:bodyPr>
          <a:lstStyle/>
          <a:p>
            <a:r>
              <a:rPr lang="en-US" altLang="zh-CN" dirty="0"/>
              <a:t>Same</a:t>
            </a:r>
          </a:p>
          <a:p>
            <a:pPr lvl="1"/>
            <a:r>
              <a:rPr lang="en-US" altLang="zh-CN" dirty="0"/>
              <a:t>High level abstraction</a:t>
            </a:r>
          </a:p>
          <a:p>
            <a:pPr lvl="1"/>
            <a:r>
              <a:rPr lang="en-US" altLang="zh-CN" dirty="0"/>
              <a:t>Interpret into different </a:t>
            </a:r>
            <a:r>
              <a:rPr lang="en-US" altLang="zh-CN" dirty="0" smtClean="0"/>
              <a:t>implementations</a:t>
            </a:r>
          </a:p>
          <a:p>
            <a:pPr lvl="1"/>
            <a:r>
              <a:rPr lang="en-US" altLang="zh-CN" dirty="0" smtClean="0"/>
              <a:t>Easy to extent more libraries</a:t>
            </a:r>
            <a:endParaRPr lang="en-US" altLang="zh-CN" dirty="0"/>
          </a:p>
          <a:p>
            <a:r>
              <a:rPr lang="en-US" altLang="zh-CN" dirty="0" smtClean="0"/>
              <a:t>Diff</a:t>
            </a:r>
            <a:endParaRPr lang="en-US" altLang="zh-CN" dirty="0"/>
          </a:p>
          <a:p>
            <a:pPr lvl="1"/>
            <a:r>
              <a:rPr lang="en-US" altLang="zh-CN" dirty="0"/>
              <a:t>Focus on domain knowledge of acoustic libraries</a:t>
            </a:r>
          </a:p>
          <a:p>
            <a:pPr lvl="1"/>
            <a:r>
              <a:rPr lang="en-US" altLang="zh-CN" dirty="0"/>
              <a:t>Mobile </a:t>
            </a:r>
            <a:r>
              <a:rPr lang="en-US" altLang="zh-CN" dirty="0" smtClean="0"/>
              <a:t>app development, no </a:t>
            </a:r>
            <a:r>
              <a:rPr lang="en-US" altLang="zh-CN" dirty="0"/>
              <a:t>hardware selection</a:t>
            </a:r>
          </a:p>
          <a:p>
            <a:pPr lvl="1"/>
            <a:r>
              <a:rPr lang="en-US" altLang="zh-CN" dirty="0"/>
              <a:t>Standalone &amp; server mode, using offloading </a:t>
            </a:r>
            <a:r>
              <a:rPr lang="en-US" altLang="zh-CN" dirty="0" smtClean="0"/>
              <a:t>tech</a:t>
            </a:r>
            <a:endParaRPr lang="en-US" altLang="zh-CN" dirty="0"/>
          </a:p>
          <a:p>
            <a:r>
              <a:rPr lang="en-US" altLang="zh-CN" dirty="0"/>
              <a:t>Inspiration</a:t>
            </a:r>
          </a:p>
          <a:p>
            <a:pPr lvl="1"/>
            <a:r>
              <a:rPr lang="en-US" altLang="zh-CN" dirty="0"/>
              <a:t>User experience study</a:t>
            </a:r>
          </a:p>
          <a:p>
            <a:pPr lvl="1"/>
            <a:r>
              <a:rPr lang="en-US" altLang="zh-CN" dirty="0" smtClean="0"/>
              <a:t>UI </a:t>
            </a:r>
            <a:r>
              <a:rPr lang="en-US" altLang="zh-CN" dirty="0"/>
              <a:t>helps </a:t>
            </a:r>
            <a:r>
              <a:rPr lang="en-US" altLang="zh-CN" dirty="0" smtClean="0"/>
              <a:t>developing and debugging</a:t>
            </a:r>
            <a:endParaRPr lang="en-US" altLang="zh-CN" dirty="0"/>
          </a:p>
          <a:p>
            <a:pPr lvl="1"/>
            <a:r>
              <a:rPr lang="en-US" altLang="zh-CN" dirty="0" smtClean="0"/>
              <a:t>Debug and release based on remote cross-language tech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0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Rapid Development </a:t>
            </a:r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 </a:t>
            </a:r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Offloading?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8887" y="920163"/>
            <a:ext cx="8139065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701"/>
            <a:ext cx="9144000" cy="2770322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" y="2254313"/>
            <a:ext cx="4345662" cy="220904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65559" y="1713898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Offloader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38176" y="1721423"/>
            <a:ext cx="2469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</a:rPr>
              <a:t>Request Device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99588" y="2254310"/>
            <a:ext cx="8962931" cy="3195873"/>
          </a:xfrm>
          <a:custGeom>
            <a:avLst/>
            <a:gdLst>
              <a:gd name="connsiteX0" fmla="*/ 4390931 w 8962931"/>
              <a:gd name="connsiteY0" fmla="*/ 0 h 3195873"/>
              <a:gd name="connsiteX1" fmla="*/ 8962931 w 8962931"/>
              <a:gd name="connsiteY1" fmla="*/ 0 h 3195873"/>
              <a:gd name="connsiteX2" fmla="*/ 8962931 w 8962931"/>
              <a:gd name="connsiteY2" fmla="*/ 3195873 h 3195873"/>
              <a:gd name="connsiteX3" fmla="*/ 0 w 8962931"/>
              <a:gd name="connsiteY3" fmla="*/ 3195873 h 3195873"/>
              <a:gd name="connsiteX4" fmla="*/ 0 w 8962931"/>
              <a:gd name="connsiteY4" fmla="*/ 2290526 h 3195873"/>
              <a:gd name="connsiteX5" fmla="*/ 4472412 w 8962931"/>
              <a:gd name="connsiteY5" fmla="*/ 2290526 h 3195873"/>
              <a:gd name="connsiteX6" fmla="*/ 4390931 w 8962931"/>
              <a:gd name="connsiteY6" fmla="*/ 0 h 319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62931" h="3195873">
                <a:moveTo>
                  <a:pt x="4390931" y="0"/>
                </a:moveTo>
                <a:lnTo>
                  <a:pt x="8962931" y="0"/>
                </a:lnTo>
                <a:lnTo>
                  <a:pt x="8962931" y="3195873"/>
                </a:lnTo>
                <a:lnTo>
                  <a:pt x="0" y="3195873"/>
                </a:lnTo>
                <a:lnTo>
                  <a:pt x="0" y="2290526"/>
                </a:lnTo>
                <a:lnTo>
                  <a:pt x="4472412" y="2290526"/>
                </a:lnTo>
                <a:lnTo>
                  <a:pt x="4390931" y="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9587" y="3164353"/>
            <a:ext cx="19021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Matlab</a:t>
            </a:r>
            <a:r>
              <a:rPr lang="en-US" altLang="zh-CN" sz="2400" b="1" dirty="0" smtClean="0"/>
              <a:t> Script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35117" y="4918015"/>
            <a:ext cx="32390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Transformed C++ library</a:t>
            </a:r>
            <a:endParaRPr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630423" y="3164353"/>
            <a:ext cx="8992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Proxy</a:t>
            </a:r>
            <a:endParaRPr lang="zh-CN" altLang="en-US" sz="2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246885" y="2919271"/>
            <a:ext cx="8992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Proxy</a:t>
            </a:r>
            <a:endParaRPr lang="zh-CN" altLang="en-US" sz="24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246885" y="3883506"/>
            <a:ext cx="14684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Controller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27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574596" y="162106"/>
            <a:ext cx="815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Developing Acoustic Sensing Apps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4596" y="920163"/>
            <a:ext cx="8081132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0" y="4554645"/>
            <a:ext cx="9144001" cy="199100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Cross-platform </a:t>
            </a:r>
            <a:r>
              <a:rPr lang="en-US" altLang="zh-CN" sz="2400" b="1" dirty="0"/>
              <a:t>implementation and </a:t>
            </a:r>
            <a:r>
              <a:rPr lang="en-US" altLang="zh-CN" sz="2400" b="1" dirty="0" smtClean="0"/>
              <a:t>deployment of </a:t>
            </a:r>
            <a:r>
              <a:rPr lang="en-US" altLang="zh-CN" sz="2400" b="1" dirty="0"/>
              <a:t>acoustic sensing apps require a </a:t>
            </a:r>
            <a:r>
              <a:rPr lang="en-US" altLang="zh-CN" sz="2400" b="1" dirty="0" smtClean="0"/>
              <a:t>significant </a:t>
            </a:r>
            <a:r>
              <a:rPr lang="en-US" altLang="zh-CN" sz="2400" b="1" dirty="0"/>
              <a:t>amount </a:t>
            </a:r>
            <a:r>
              <a:rPr lang="en-US" altLang="zh-CN" sz="2400" b="1" dirty="0" smtClean="0"/>
              <a:t>of time and effort;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/>
              <a:t> </a:t>
            </a:r>
            <a:endParaRPr lang="en-US" altLang="zh-CN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Large </a:t>
            </a:r>
            <a:r>
              <a:rPr lang="en-US" sz="2400" b="1" dirty="0">
                <a:solidFill>
                  <a:schemeClr val="bg1"/>
                </a:solidFill>
              </a:rPr>
              <a:t>amounts of time and </a:t>
            </a:r>
            <a:r>
              <a:rPr lang="en-US" sz="2400" b="1" dirty="0" smtClean="0">
                <a:solidFill>
                  <a:schemeClr val="bg1"/>
                </a:solidFill>
              </a:rPr>
              <a:t>effort are spent </a:t>
            </a:r>
            <a:r>
              <a:rPr lang="en-US" sz="2400" b="1" dirty="0">
                <a:solidFill>
                  <a:schemeClr val="bg1"/>
                </a:solidFill>
              </a:rPr>
              <a:t>repeatedly </a:t>
            </a:r>
            <a:r>
              <a:rPr lang="en-US" sz="2400" b="1" dirty="0" smtClean="0">
                <a:solidFill>
                  <a:schemeClr val="bg1"/>
                </a:solidFill>
              </a:rPr>
              <a:t>to address common </a:t>
            </a:r>
            <a:r>
              <a:rPr lang="en-US" sz="2400" b="1" dirty="0">
                <a:solidFill>
                  <a:schemeClr val="bg1"/>
                </a:solidFill>
              </a:rPr>
              <a:t>platform issues that are </a:t>
            </a:r>
            <a:r>
              <a:rPr lang="en-US" sz="2400" b="1" dirty="0" smtClean="0">
                <a:solidFill>
                  <a:srgbClr val="FFFF00"/>
                </a:solidFill>
              </a:rPr>
              <a:t>irrelevant</a:t>
            </a:r>
            <a:r>
              <a:rPr lang="en-US" sz="2400" b="1" dirty="0" smtClean="0">
                <a:solidFill>
                  <a:schemeClr val="bg1"/>
                </a:solidFill>
              </a:rPr>
              <a:t> to sensing.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6226"/>
          <a:stretch/>
        </p:blipFill>
        <p:spPr>
          <a:xfrm>
            <a:off x="909882" y="1132848"/>
            <a:ext cx="7410560" cy="3421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30852" y="1132848"/>
            <a:ext cx="805758" cy="22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06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Q&amp;A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574596" y="162106"/>
            <a:ext cx="815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Acoustic Sensing Apps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677880" y="920163"/>
            <a:ext cx="5805996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" y="1031890"/>
            <a:ext cx="4183299" cy="2864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169" y="1036673"/>
            <a:ext cx="4699231" cy="2855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404" y="3874937"/>
            <a:ext cx="4787330" cy="267307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0" y="5450894"/>
            <a:ext cx="9144001" cy="1300675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Most </a:t>
            </a:r>
            <a:r>
              <a:rPr lang="en-US" altLang="zh-CN" sz="2800" b="1" dirty="0" smtClean="0"/>
              <a:t>acoustic </a:t>
            </a:r>
            <a:r>
              <a:rPr lang="en-US" altLang="zh-CN" sz="2800" b="1" dirty="0"/>
              <a:t>sensing apps are only implemented </a:t>
            </a:r>
            <a:endParaRPr lang="en-US" altLang="zh-CN" sz="2800" b="1" dirty="0" smtClean="0"/>
          </a:p>
          <a:p>
            <a:pPr lvl="1"/>
            <a:r>
              <a:rPr lang="en-US" altLang="zh-CN" sz="2800" b="1" dirty="0"/>
              <a:t>	</a:t>
            </a:r>
            <a:r>
              <a:rPr lang="en-US" altLang="zh-CN" sz="2800" b="1" dirty="0" smtClean="0"/>
              <a:t>and </a:t>
            </a:r>
            <a:r>
              <a:rPr lang="en-US" altLang="zh-CN" sz="2800" b="1" dirty="0"/>
              <a:t>tested on few devices and </a:t>
            </a:r>
            <a:r>
              <a:rPr lang="en-US" altLang="zh-CN" sz="2800" b="1" dirty="0" smtClean="0"/>
              <a:t>platforms.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574596" y="162106"/>
            <a:ext cx="815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982897" y="920163"/>
            <a:ext cx="3293616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0" y="4904700"/>
            <a:ext cx="9144001" cy="19533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Developers </a:t>
            </a:r>
            <a:r>
              <a:rPr lang="en-US" altLang="zh-CN" sz="2800" b="1" dirty="0"/>
              <a:t>are only required to choose </a:t>
            </a:r>
            <a:r>
              <a:rPr lang="en-US" altLang="zh-CN" sz="2800" b="1" dirty="0" smtClean="0"/>
              <a:t>signals to </a:t>
            </a:r>
            <a:r>
              <a:rPr lang="en-US" altLang="zh-CN" sz="2800" b="1" dirty="0"/>
              <a:t>sense and then build a callback </a:t>
            </a:r>
            <a:r>
              <a:rPr lang="en-US" altLang="zh-CN" sz="2800" b="1" dirty="0" smtClean="0"/>
              <a:t>function for handling;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Divide </a:t>
            </a:r>
            <a:r>
              <a:rPr lang="en-US" sz="2800" b="1" dirty="0">
                <a:solidFill>
                  <a:schemeClr val="bg1"/>
                </a:solidFill>
              </a:rPr>
              <a:t>a normal </a:t>
            </a:r>
            <a:r>
              <a:rPr lang="en-US" sz="2800" b="1" dirty="0" smtClean="0">
                <a:solidFill>
                  <a:schemeClr val="bg1"/>
                </a:solidFill>
              </a:rPr>
              <a:t>acoustic sensing </a:t>
            </a:r>
            <a:r>
              <a:rPr lang="en-US" sz="2800" b="1" dirty="0">
                <a:solidFill>
                  <a:schemeClr val="bg1"/>
                </a:solidFill>
              </a:rPr>
              <a:t>app into two parts: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    (</a:t>
            </a:r>
            <a:r>
              <a:rPr lang="en-US" sz="2800" b="1" dirty="0">
                <a:solidFill>
                  <a:schemeClr val="bg1"/>
                </a:solidFill>
              </a:rPr>
              <a:t>1) </a:t>
            </a:r>
            <a:r>
              <a:rPr lang="en-US" sz="2800" b="1" dirty="0" smtClean="0">
                <a:solidFill>
                  <a:srgbClr val="FFFF00"/>
                </a:solidFill>
              </a:rPr>
              <a:t>sensing algorithms</a:t>
            </a:r>
            <a:r>
              <a:rPr lang="en-US" sz="2800" b="1" dirty="0" smtClean="0">
                <a:solidFill>
                  <a:schemeClr val="bg1"/>
                </a:solidFill>
              </a:rPr>
              <a:t>; (2</a:t>
            </a:r>
            <a:r>
              <a:rPr lang="en-US" sz="2800" b="1" dirty="0">
                <a:solidFill>
                  <a:schemeClr val="bg1"/>
                </a:solidFill>
              </a:rPr>
              <a:t>) </a:t>
            </a:r>
            <a:r>
              <a:rPr lang="en-US" sz="2800" b="1" dirty="0">
                <a:solidFill>
                  <a:srgbClr val="FFFF00"/>
                </a:solidFill>
              </a:rPr>
              <a:t>platform control components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069622" y="4398481"/>
            <a:ext cx="250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Personal Assistant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7"/>
          <a:stretch/>
        </p:blipFill>
        <p:spPr>
          <a:xfrm>
            <a:off x="866720" y="798555"/>
            <a:ext cx="7410560" cy="408386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733332" y="1358020"/>
            <a:ext cx="2860895" cy="350212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628032" y="1417727"/>
            <a:ext cx="654261" cy="32959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2794764" y="781613"/>
            <a:ext cx="3578087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Contributions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67054" y="920163"/>
            <a:ext cx="3578087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601695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dirty="0"/>
              <a:t>Design of the </a:t>
            </a:r>
            <a:r>
              <a:rPr lang="en-US" sz="2400" b="1" dirty="0" smtClean="0"/>
              <a:t>first </a:t>
            </a:r>
            <a:r>
              <a:rPr lang="en-US" sz="2400" b="1" dirty="0"/>
              <a:t>library </a:t>
            </a:r>
            <a:r>
              <a:rPr lang="en-US" sz="2400" dirty="0"/>
              <a:t>to ease the cross-platform </a:t>
            </a:r>
            <a:r>
              <a:rPr lang="en-US" sz="2400" dirty="0" smtClean="0"/>
              <a:t>development of </a:t>
            </a:r>
            <a:r>
              <a:rPr lang="en-US" sz="2400" dirty="0"/>
              <a:t>acoustic sensing </a:t>
            </a:r>
            <a:r>
              <a:rPr lang="en-US" sz="2400" dirty="0" smtClean="0"/>
              <a:t>apps;</a:t>
            </a:r>
            <a:endParaRPr lang="en-US" altLang="zh-CN" sz="2200" dirty="0" smtClean="0"/>
          </a:p>
          <a:p>
            <a:pPr lvl="1"/>
            <a:endParaRPr lang="en-US" sz="2000" dirty="0" smtClean="0"/>
          </a:p>
          <a:p>
            <a:r>
              <a:rPr lang="en-US" altLang="zh-CN" sz="2400" dirty="0"/>
              <a:t>Implementation of three existing apps from </a:t>
            </a:r>
            <a:r>
              <a:rPr lang="en-US" altLang="zh-CN" sz="2400" dirty="0" smtClean="0"/>
              <a:t>different categories using </a:t>
            </a:r>
            <a:r>
              <a:rPr lang="en-US" altLang="zh-CN" sz="2400" dirty="0" err="1" smtClean="0"/>
              <a:t>LibAS</a:t>
            </a:r>
            <a:r>
              <a:rPr lang="en-US" altLang="zh-CN" sz="2400" dirty="0" smtClean="0"/>
              <a:t>;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400" dirty="0"/>
              <a:t>Evaluation of the overhead of </a:t>
            </a:r>
            <a:r>
              <a:rPr lang="en-US" altLang="zh-CN" sz="2400" dirty="0" err="1"/>
              <a:t>LibAS</a:t>
            </a:r>
            <a:r>
              <a:rPr lang="en-US" altLang="zh-CN" sz="2400" dirty="0"/>
              <a:t> and </a:t>
            </a:r>
            <a:r>
              <a:rPr lang="en-US" altLang="zh-CN" sz="2400" dirty="0" smtClean="0"/>
              <a:t>capability </a:t>
            </a:r>
            <a:r>
              <a:rPr lang="en-US" altLang="zh-CN" sz="2400" dirty="0"/>
              <a:t>to </a:t>
            </a:r>
            <a:r>
              <a:rPr lang="en-US" altLang="zh-CN" sz="2400" dirty="0" smtClean="0"/>
              <a:t>handle the effects </a:t>
            </a:r>
            <a:r>
              <a:rPr lang="en-US" altLang="zh-CN" sz="2400" dirty="0"/>
              <a:t>of heterogeneous hardware/platform </a:t>
            </a:r>
            <a:r>
              <a:rPr lang="en-US" altLang="zh-CN" sz="2400" dirty="0" smtClean="0"/>
              <a:t>support;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User study of three developers who used </a:t>
            </a:r>
            <a:r>
              <a:rPr lang="en-US" altLang="zh-CN" sz="2400" dirty="0" err="1"/>
              <a:t>LibAS</a:t>
            </a:r>
            <a:r>
              <a:rPr lang="en-US" altLang="zh-CN" sz="2400" dirty="0"/>
              <a:t> in their </a:t>
            </a:r>
            <a:r>
              <a:rPr lang="en-US" altLang="zh-CN" sz="2400" dirty="0" smtClean="0"/>
              <a:t>real-world </a:t>
            </a:r>
            <a:r>
              <a:rPr lang="en-US" altLang="zh-CN" sz="2400" dirty="0" smtClean="0"/>
              <a:t>projects.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465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Challenges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67054" y="920163"/>
            <a:ext cx="3578087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601695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Fragmented programming language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JavaScript on Android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Objective-C/SWIFT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C/C++ on Linux/Win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Platform settings</a:t>
            </a: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Detailed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knowledge to set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platforms correctly</a:t>
            </a: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E.g., multiple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flags 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AudioSource.VOICE_RECOGNITION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disable AGC on </a:t>
            </a:r>
            <a:r>
              <a:rPr lang="en-US" altLang="zh-CN" sz="2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AVAudioSession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flag on </a:t>
            </a:r>
            <a:r>
              <a:rPr lang="en-US" altLang="zh-CN" sz="2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Some microphones receive 20db signal strength at 22kHz</a:t>
            </a:r>
          </a:p>
          <a:p>
            <a:pPr lvl="1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Locations of microphone/speaker affects the signal strength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Overview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08194" y="920163"/>
            <a:ext cx="4350058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601695"/>
            <a:ext cx="7933509" cy="4877325"/>
          </a:xfrm>
        </p:spPr>
        <p:txBody>
          <a:bodyPr>
            <a:normAutofit/>
          </a:bodyPr>
          <a:lstStyle/>
          <a:p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701"/>
            <a:ext cx="9144000" cy="277032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6213" y="2290525"/>
            <a:ext cx="4345662" cy="220904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35800" y="2290522"/>
            <a:ext cx="8962931" cy="3195873"/>
          </a:xfrm>
          <a:custGeom>
            <a:avLst/>
            <a:gdLst>
              <a:gd name="connsiteX0" fmla="*/ 4390931 w 8962931"/>
              <a:gd name="connsiteY0" fmla="*/ 0 h 3195873"/>
              <a:gd name="connsiteX1" fmla="*/ 8962931 w 8962931"/>
              <a:gd name="connsiteY1" fmla="*/ 0 h 3195873"/>
              <a:gd name="connsiteX2" fmla="*/ 8962931 w 8962931"/>
              <a:gd name="connsiteY2" fmla="*/ 3195873 h 3195873"/>
              <a:gd name="connsiteX3" fmla="*/ 0 w 8962931"/>
              <a:gd name="connsiteY3" fmla="*/ 3195873 h 3195873"/>
              <a:gd name="connsiteX4" fmla="*/ 0 w 8962931"/>
              <a:gd name="connsiteY4" fmla="*/ 2290526 h 3195873"/>
              <a:gd name="connsiteX5" fmla="*/ 4472412 w 8962931"/>
              <a:gd name="connsiteY5" fmla="*/ 2290526 h 3195873"/>
              <a:gd name="connsiteX6" fmla="*/ 4390931 w 8962931"/>
              <a:gd name="connsiteY6" fmla="*/ 0 h 319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62931" h="3195873">
                <a:moveTo>
                  <a:pt x="4390931" y="0"/>
                </a:moveTo>
                <a:lnTo>
                  <a:pt x="8962931" y="0"/>
                </a:lnTo>
                <a:lnTo>
                  <a:pt x="8962931" y="3195873"/>
                </a:lnTo>
                <a:lnTo>
                  <a:pt x="0" y="3195873"/>
                </a:lnTo>
                <a:lnTo>
                  <a:pt x="0" y="2290526"/>
                </a:lnTo>
                <a:lnTo>
                  <a:pt x="4472412" y="2290526"/>
                </a:lnTo>
                <a:lnTo>
                  <a:pt x="4390931" y="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14742" y="1713422"/>
            <a:ext cx="238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Remote Server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3160" y="1684499"/>
            <a:ext cx="239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</a:rPr>
              <a:t>Sensing Device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526" y="3376398"/>
            <a:ext cx="1584280" cy="69063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Sensing</a:t>
            </a:r>
          </a:p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Algorithms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4703" y="3395047"/>
            <a:ext cx="1297599" cy="69063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Platform</a:t>
            </a:r>
          </a:p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Control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72885" y="3520444"/>
            <a:ext cx="466794" cy="39517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UI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9812" y="3376398"/>
            <a:ext cx="1077474" cy="68326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</a:rPr>
              <a:t>App</a:t>
            </a:r>
          </a:p>
          <a:p>
            <a:pPr algn="ctr">
              <a:lnSpc>
                <a:spcPct val="80000"/>
              </a:lnSpc>
            </a:pPr>
            <a:r>
              <a:rPr lang="en-US" altLang="zh-CN" sz="2400" b="1" dirty="0" err="1" smtClean="0">
                <a:solidFill>
                  <a:schemeClr val="accent6"/>
                </a:solidFill>
              </a:rPr>
              <a:t>Config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.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Development Flow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266629" y="920163"/>
            <a:ext cx="4577515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601695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dirty="0"/>
              <a:t>Design of the </a:t>
            </a:r>
            <a:r>
              <a:rPr lang="en-US" sz="2400" b="1" dirty="0" smtClean="0"/>
              <a:t>first </a:t>
            </a:r>
            <a:r>
              <a:rPr lang="en-US" sz="2400" b="1" dirty="0"/>
              <a:t>library </a:t>
            </a:r>
            <a:r>
              <a:rPr lang="en-US" sz="2400" dirty="0"/>
              <a:t>to ease the </a:t>
            </a:r>
            <a:r>
              <a:rPr lang="en-US" sz="2400" dirty="0" smtClean="0"/>
              <a:t>cross-platform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570"/>
            <a:ext cx="9144000" cy="27703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27" y="4180562"/>
            <a:ext cx="6285391" cy="25839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9968" y="2109718"/>
            <a:ext cx="1614353" cy="40011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Matlab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Script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848" y="3299006"/>
            <a:ext cx="1585041" cy="707886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/>
                </a:solidFill>
              </a:rPr>
              <a:t>Transformed C Library</a:t>
            </a:r>
            <a:endParaRPr lang="zh-CN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3044" y="5641077"/>
            <a:ext cx="1183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Remote</a:t>
            </a:r>
          </a:p>
          <a:p>
            <a:pPr algn="ctr"/>
            <a:r>
              <a:rPr lang="en-US" altLang="zh-CN" sz="2400" b="1" dirty="0" smtClean="0"/>
              <a:t>Mode</a:t>
            </a:r>
            <a:endParaRPr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513232" y="5641077"/>
            <a:ext cx="163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Standalone</a:t>
            </a:r>
          </a:p>
          <a:p>
            <a:pPr algn="ctr"/>
            <a:r>
              <a:rPr lang="en-US" altLang="zh-CN" sz="2400" b="1" dirty="0" smtClean="0"/>
              <a:t>Mode</a:t>
            </a:r>
            <a:endParaRPr lang="zh-CN" altLang="en-US" sz="2400" b="1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202317" y="6054573"/>
            <a:ext cx="345826" cy="2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7306823" y="6055039"/>
            <a:ext cx="4128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>
            <a:off x="1758325" y="2273300"/>
            <a:ext cx="826125" cy="1479243"/>
          </a:xfrm>
          <a:custGeom>
            <a:avLst/>
            <a:gdLst>
              <a:gd name="connsiteX0" fmla="*/ 146675 w 883383"/>
              <a:gd name="connsiteY0" fmla="*/ 0 h 1479243"/>
              <a:gd name="connsiteX1" fmla="*/ 883275 w 883383"/>
              <a:gd name="connsiteY1" fmla="*/ 787400 h 1479243"/>
              <a:gd name="connsiteX2" fmla="*/ 102225 w 883383"/>
              <a:gd name="connsiteY2" fmla="*/ 1403350 h 1479243"/>
              <a:gd name="connsiteX3" fmla="*/ 32375 w 883383"/>
              <a:gd name="connsiteY3" fmla="*/ 1447800 h 147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3383" h="1479243">
                <a:moveTo>
                  <a:pt x="146675" y="0"/>
                </a:moveTo>
                <a:cubicBezTo>
                  <a:pt x="518679" y="276754"/>
                  <a:pt x="890683" y="553508"/>
                  <a:pt x="883275" y="787400"/>
                </a:cubicBezTo>
                <a:cubicBezTo>
                  <a:pt x="875867" y="1021292"/>
                  <a:pt x="244042" y="1293283"/>
                  <a:pt x="102225" y="1403350"/>
                </a:cubicBezTo>
                <a:cubicBezTo>
                  <a:pt x="-39592" y="1513417"/>
                  <a:pt x="-3609" y="1480608"/>
                  <a:pt x="32375" y="1447800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616208" y="2812866"/>
            <a:ext cx="229755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altLang="zh-CN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Coder API</a:t>
            </a:r>
            <a:endParaRPr lang="zh-CN" altLang="en-US" sz="2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99053" y="2390115"/>
            <a:ext cx="1494357" cy="3612333"/>
          </a:xfrm>
          <a:custGeom>
            <a:avLst/>
            <a:gdLst>
              <a:gd name="connsiteX0" fmla="*/ 1494357 w 1494357"/>
              <a:gd name="connsiteY0" fmla="*/ 3612333 h 3612333"/>
              <a:gd name="connsiteX1" fmla="*/ 226872 w 1494357"/>
              <a:gd name="connsiteY1" fmla="*/ 2716039 h 3612333"/>
              <a:gd name="connsiteX2" fmla="*/ 535 w 1494357"/>
              <a:gd name="connsiteY2" fmla="*/ 733331 h 3612333"/>
              <a:gd name="connsiteX3" fmla="*/ 226872 w 1494357"/>
              <a:gd name="connsiteY3" fmla="*/ 0 h 36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357" h="3612333">
                <a:moveTo>
                  <a:pt x="1494357" y="3612333"/>
                </a:moveTo>
                <a:cubicBezTo>
                  <a:pt x="985099" y="3404103"/>
                  <a:pt x="475842" y="3195873"/>
                  <a:pt x="226872" y="2716039"/>
                </a:cubicBezTo>
                <a:cubicBezTo>
                  <a:pt x="-22098" y="2236205"/>
                  <a:pt x="535" y="1186004"/>
                  <a:pt x="535" y="733331"/>
                </a:cubicBezTo>
                <a:cubicBezTo>
                  <a:pt x="535" y="280658"/>
                  <a:pt x="113703" y="140329"/>
                  <a:pt x="22687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246805" y="4002154"/>
            <a:ext cx="5434652" cy="1873545"/>
          </a:xfrm>
          <a:custGeom>
            <a:avLst/>
            <a:gdLst>
              <a:gd name="connsiteX0" fmla="*/ 5278170 w 5278170"/>
              <a:gd name="connsiteY0" fmla="*/ 1774479 h 1774479"/>
              <a:gd name="connsiteX1" fmla="*/ 2000816 w 5278170"/>
              <a:gd name="connsiteY1" fmla="*/ 1231271 h 1774479"/>
              <a:gd name="connsiteX2" fmla="*/ 0 w 5278170"/>
              <a:gd name="connsiteY2" fmla="*/ 0 h 177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8170" h="1774479">
                <a:moveTo>
                  <a:pt x="5278170" y="1774479"/>
                </a:moveTo>
                <a:cubicBezTo>
                  <a:pt x="4079340" y="1650748"/>
                  <a:pt x="2880511" y="1527017"/>
                  <a:pt x="2000816" y="1231271"/>
                </a:cubicBezTo>
                <a:cubicBezTo>
                  <a:pt x="1121121" y="935524"/>
                  <a:pt x="560560" y="467762"/>
                  <a:pt x="0" y="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35"/>
          <p:cNvSpPr txBox="1"/>
          <p:nvPr/>
        </p:nvSpPr>
        <p:spPr>
          <a:xfrm>
            <a:off x="0" y="16210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Development Flow</a:t>
            </a:r>
            <a:endParaRPr lang="zh-CN" altLang="en-US" sz="3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08194" y="920163"/>
            <a:ext cx="4350058" cy="0"/>
          </a:xfrm>
          <a:prstGeom prst="line">
            <a:avLst/>
          </a:prstGeom>
          <a:ln w="28575">
            <a:solidFill>
              <a:srgbClr val="55658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605245" y="1601695"/>
            <a:ext cx="7933509" cy="4877325"/>
          </a:xfrm>
        </p:spPr>
        <p:txBody>
          <a:bodyPr>
            <a:normAutofit/>
          </a:bodyPr>
          <a:lstStyle/>
          <a:p>
            <a:r>
              <a:rPr lang="en-US" sz="2400" dirty="0"/>
              <a:t>Design of the </a:t>
            </a:r>
            <a:r>
              <a:rPr lang="en-US" sz="2400" b="1" dirty="0" smtClean="0"/>
              <a:t>first </a:t>
            </a:r>
            <a:r>
              <a:rPr lang="en-US" sz="2400" b="1" dirty="0"/>
              <a:t>library </a:t>
            </a:r>
            <a:r>
              <a:rPr lang="en-US" sz="2400" dirty="0"/>
              <a:t>to ease the </a:t>
            </a:r>
            <a:r>
              <a:rPr lang="en-US" sz="2400" dirty="0" smtClean="0"/>
              <a:t>cross-platform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570"/>
            <a:ext cx="9144000" cy="27703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9968" y="2109718"/>
            <a:ext cx="1614353" cy="40011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Matlab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Script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848" y="3299006"/>
            <a:ext cx="1585041" cy="707886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Transformed C Library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0" y="4345445"/>
            <a:ext cx="9144001" cy="130067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/>
              <a:t>However</a:t>
            </a:r>
            <a:r>
              <a:rPr lang="en-US" altLang="zh-CN" sz="2400" b="1" dirty="0"/>
              <a:t>, it is challenging to </a:t>
            </a:r>
            <a:r>
              <a:rPr lang="en-US" altLang="zh-CN" sz="2400" b="1" dirty="0" smtClean="0"/>
              <a:t>develop/debug </a:t>
            </a:r>
            <a:r>
              <a:rPr lang="en-US" altLang="zh-CN" sz="2400" b="1" dirty="0"/>
              <a:t>the </a:t>
            </a:r>
            <a:r>
              <a:rPr lang="en-US" altLang="zh-CN" sz="2400" b="1" dirty="0" smtClean="0"/>
              <a:t>transformed C library </a:t>
            </a:r>
            <a:r>
              <a:rPr lang="en-US" altLang="zh-CN" sz="2400" b="1" dirty="0"/>
              <a:t>due to the lack of </a:t>
            </a:r>
            <a:r>
              <a:rPr lang="en-US" altLang="zh-CN" sz="2400" b="1" dirty="0" smtClean="0"/>
              <a:t>proper signal </a:t>
            </a:r>
            <a:r>
              <a:rPr lang="en-US" altLang="zh-CN" sz="2400" b="1" dirty="0"/>
              <a:t>processing and </a:t>
            </a:r>
            <a:r>
              <a:rPr lang="en-US" altLang="zh-CN" sz="2400" b="1" dirty="0" smtClean="0"/>
              <a:t>visualization support.</a:t>
            </a:r>
            <a:endParaRPr lang="en-US" altLang="zh-CN" sz="2400" b="1" dirty="0"/>
          </a:p>
        </p:txBody>
      </p:sp>
      <p:sp>
        <p:nvSpPr>
          <p:cNvPr id="33" name="圆角矩形 32"/>
          <p:cNvSpPr/>
          <p:nvPr/>
        </p:nvSpPr>
        <p:spPr>
          <a:xfrm>
            <a:off x="36213" y="1031890"/>
            <a:ext cx="4345662" cy="299690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295422" y="2726880"/>
            <a:ext cx="948529" cy="707886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F0000"/>
                </a:solidFill>
              </a:rPr>
              <a:t>Matlab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MEX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3087232" y="1756373"/>
            <a:ext cx="25168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640503" y="1333531"/>
            <a:ext cx="1555169" cy="40011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</a:rPr>
              <a:t>Sensing Data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13" y="5802701"/>
            <a:ext cx="8944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LibAS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MexWrapper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 easily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connect/test the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even in the remote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18566</TotalTime>
  <Words>740</Words>
  <Application>Microsoft Office PowerPoint</Application>
  <PresentationFormat>全屏显示(4:3)</PresentationFormat>
  <Paragraphs>189</Paragraphs>
  <Slides>20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Calibri</vt:lpstr>
      <vt:lpstr>Calibri Light</vt:lpstr>
      <vt:lpstr>Courier New</vt:lpstr>
      <vt:lpstr>Franklin Gothic Demi Cond</vt:lpstr>
      <vt:lpstr>Impact</vt:lpstr>
      <vt:lpstr>Segoe UI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thinkpad</cp:lastModifiedBy>
  <cp:revision>1360</cp:revision>
  <dcterms:created xsi:type="dcterms:W3CDTF">2016-11-25T11:25:31Z</dcterms:created>
  <dcterms:modified xsi:type="dcterms:W3CDTF">2018-05-24T06:39:56Z</dcterms:modified>
</cp:coreProperties>
</file>